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46" d="100"/>
          <a:sy n="46" d="100"/>
        </p:scale>
        <p:origin x="1512"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189201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354848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6654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156139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21878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265950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820647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3802132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3582001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45622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3B248B-F490-4B9E-99BF-4489141A4C8E}"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83049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D3B248B-F490-4B9E-99BF-4489141A4C8E}"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07655E8-A658-4830-B982-7D74BB14970E}" type="slidenum">
              <a:rPr kumimoji="1" lang="ja-JP" altLang="en-US" smtClean="0"/>
              <a:t>‹#›</a:t>
            </a:fld>
            <a:endParaRPr kumimoji="1" lang="ja-JP" altLang="en-US"/>
          </a:p>
        </p:txBody>
      </p:sp>
    </p:spTree>
    <p:extLst>
      <p:ext uri="{BB962C8B-B14F-4D97-AF65-F5344CB8AC3E}">
        <p14:creationId xmlns:p14="http://schemas.microsoft.com/office/powerpoint/2010/main" val="33955226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34E63C2-56DC-467C-AAE1-095D5AF6A6B6}"/>
              </a:ext>
            </a:extLst>
          </p:cNvPr>
          <p:cNvSpPr/>
          <p:nvPr/>
        </p:nvSpPr>
        <p:spPr>
          <a:xfrm>
            <a:off x="160418" y="1897389"/>
            <a:ext cx="6210000" cy="37905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823"/>
          </a:p>
        </p:txBody>
      </p:sp>
      <p:sp>
        <p:nvSpPr>
          <p:cNvPr id="9" name="テキスト ボックス 8">
            <a:extLst>
              <a:ext uri="{FF2B5EF4-FFF2-40B4-BE49-F238E27FC236}">
                <a16:creationId xmlns:a16="http://schemas.microsoft.com/office/drawing/2014/main" id="{0B166199-4E75-41FB-B470-4BCA17307ABA}"/>
              </a:ext>
            </a:extLst>
          </p:cNvPr>
          <p:cNvSpPr txBox="1"/>
          <p:nvPr/>
        </p:nvSpPr>
        <p:spPr>
          <a:xfrm>
            <a:off x="160115" y="5913018"/>
            <a:ext cx="6210000" cy="230832"/>
          </a:xfrm>
          <a:prstGeom prst="rect">
            <a:avLst/>
          </a:prstGeom>
          <a:noFill/>
        </p:spPr>
        <p:txBody>
          <a:bodyPr wrap="square" rtlCol="0">
            <a:spAutoFit/>
          </a:bodyPr>
          <a:lstStyle/>
          <a:p>
            <a:pPr algn="ctr"/>
            <a:r>
              <a:rPr lang="ja-JP" altLang="ja-JP" sz="900">
                <a:effectLst/>
                <a:ea typeface="ＭＳ 明朝" panose="02020609040205080304" pitchFamily="17" charset="-128"/>
                <a:cs typeface="Times New Roman" panose="02020603050405020304" pitchFamily="18" charset="0"/>
              </a:rPr>
              <a:t>図の説明 </a:t>
            </a:r>
            <a:r>
              <a:rPr lang="en-US" altLang="ja-JP" sz="900">
                <a:effectLst/>
                <a:latin typeface="Times New Roman" panose="02020603050405020304" pitchFamily="18" charset="0"/>
                <a:ea typeface="ＭＳ 明朝" panose="02020609040205080304" pitchFamily="17" charset="-128"/>
              </a:rPr>
              <a:t>(</a:t>
            </a:r>
            <a:r>
              <a:rPr lang="en-US" altLang="ja-JP" sz="900">
                <a:effectLst/>
                <a:latin typeface="ＭＳ 明朝" panose="02020609040205080304" pitchFamily="17" charset="-128"/>
                <a:cs typeface="Times New Roman" panose="02020603050405020304" pitchFamily="18" charset="0"/>
              </a:rPr>
              <a:t>MS</a:t>
            </a:r>
            <a:r>
              <a:rPr lang="ja-JP" altLang="ja-JP" sz="900">
                <a:effectLst/>
                <a:ea typeface="ＭＳ 明朝" panose="02020609040205080304" pitchFamily="17" charset="-128"/>
                <a:cs typeface="Times New Roman" panose="02020603050405020304" pitchFamily="18" charset="0"/>
              </a:rPr>
              <a:t>明朝</a:t>
            </a:r>
            <a:r>
              <a:rPr lang="en-US" altLang="ja-JP" sz="900">
                <a:effectLst/>
                <a:latin typeface="Times New Roman" panose="02020603050405020304" pitchFamily="18" charset="0"/>
                <a:ea typeface="ＭＳ 明朝" panose="02020609040205080304" pitchFamily="17" charset="-128"/>
              </a:rPr>
              <a:t>9</a:t>
            </a:r>
            <a:r>
              <a:rPr lang="ja-JP" altLang="ja-JP" sz="900">
                <a:effectLst/>
                <a:ea typeface="ＭＳ 明朝" panose="02020609040205080304" pitchFamily="17" charset="-128"/>
                <a:cs typeface="Times New Roman" panose="02020603050405020304" pitchFamily="18" charset="0"/>
              </a:rPr>
              <a:t>ポイント</a:t>
            </a:r>
            <a:r>
              <a:rPr lang="ja-JP" altLang="ja-JP" sz="900">
                <a:effectLst/>
                <a:latin typeface="Times New Roman" panose="02020603050405020304" pitchFamily="18" charset="0"/>
                <a:ea typeface="ＭＳ 明朝" panose="02020609040205080304" pitchFamily="17" charset="-128"/>
                <a:cs typeface="Times New Roman" panose="02020603050405020304" pitchFamily="18" charset="0"/>
              </a:rPr>
              <a:t>英数字は</a:t>
            </a:r>
            <a:r>
              <a:rPr lang="en-US" altLang="ja-JP" sz="900">
                <a:effectLst/>
                <a:latin typeface="Times New Roman" panose="02020603050405020304" pitchFamily="18" charset="0"/>
                <a:ea typeface="ＭＳ 明朝" panose="02020609040205080304" pitchFamily="17" charset="-128"/>
              </a:rPr>
              <a:t>Times New Roman)</a:t>
            </a:r>
            <a:endParaRPr lang="en-US" altLang="ja-JP" sz="90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8AA07BF-0500-4B7E-B9E0-DEF34959042C}"/>
              </a:ext>
            </a:extLst>
          </p:cNvPr>
          <p:cNvSpPr txBox="1"/>
          <p:nvPr/>
        </p:nvSpPr>
        <p:spPr>
          <a:xfrm>
            <a:off x="160418" y="416764"/>
            <a:ext cx="4374259" cy="369332"/>
          </a:xfrm>
          <a:prstGeom prst="rect">
            <a:avLst/>
          </a:prstGeom>
          <a:noFill/>
        </p:spPr>
        <p:txBody>
          <a:bodyPr wrap="square">
            <a:spAutoFit/>
          </a:bodyPr>
          <a:lstStyle/>
          <a:p>
            <a:r>
              <a:rPr lang="ja-JP" altLang="ja-JP" sz="1800" dirty="0">
                <a:effectLst/>
                <a:ea typeface="ＭＳ ゴシック" panose="020B0609070205080204" pitchFamily="49" charset="-128"/>
                <a:cs typeface="Times New Roman" panose="02020603050405020304" pitchFamily="18" charset="0"/>
              </a:rPr>
              <a:t>図</a:t>
            </a:r>
            <a:r>
              <a:rPr lang="ja-JP" altLang="en-US" sz="1800" dirty="0">
                <a:effectLst/>
                <a:ea typeface="ＭＳ ゴシック" panose="020B0609070205080204" pitchFamily="49" charset="-128"/>
                <a:cs typeface="Times New Roman" panose="02020603050405020304" pitchFamily="18" charset="0"/>
              </a:rPr>
              <a:t>表</a:t>
            </a:r>
            <a:r>
              <a:rPr lang="ja-JP" altLang="ja-JP" sz="1800" dirty="0">
                <a:effectLst/>
                <a:ea typeface="ＭＳ ゴシック" panose="020B0609070205080204" pitchFamily="49" charset="-128"/>
                <a:cs typeface="Times New Roman" panose="02020603050405020304" pitchFamily="18" charset="0"/>
              </a:rPr>
              <a:t>についてのお願い</a:t>
            </a:r>
            <a:r>
              <a:rPr lang="ja-JP" altLang="en-US" sz="1800" dirty="0">
                <a:effectLst/>
                <a:ea typeface="ＭＳ ゴシック" panose="020B0609070205080204" pitchFamily="49" charset="-128"/>
                <a:cs typeface="Times New Roman" panose="02020603050405020304" pitchFamily="18" charset="0"/>
              </a:rPr>
              <a:t>と</a:t>
            </a:r>
            <a:r>
              <a:rPr lang="ja-JP" altLang="ja-JP" sz="1800" dirty="0">
                <a:effectLst/>
                <a:ea typeface="ＭＳ ゴシック" panose="020B0609070205080204" pitchFamily="49" charset="-128"/>
                <a:cs typeface="Times New Roman" panose="02020603050405020304" pitchFamily="18" charset="0"/>
              </a:rPr>
              <a:t>テンプレート</a:t>
            </a:r>
            <a:endParaRPr lang="ja-JP" altLang="en-US" dirty="0"/>
          </a:p>
        </p:txBody>
      </p:sp>
      <p:cxnSp>
        <p:nvCxnSpPr>
          <p:cNvPr id="11" name="直線矢印コネクタ 10">
            <a:extLst>
              <a:ext uri="{FF2B5EF4-FFF2-40B4-BE49-F238E27FC236}">
                <a16:creationId xmlns:a16="http://schemas.microsoft.com/office/drawing/2014/main" id="{952EDE50-2076-4C36-BDB5-A155B77F17E4}"/>
              </a:ext>
            </a:extLst>
          </p:cNvPr>
          <p:cNvCxnSpPr/>
          <p:nvPr/>
        </p:nvCxnSpPr>
        <p:spPr>
          <a:xfrm>
            <a:off x="122015" y="6229213"/>
            <a:ext cx="6210300"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15" name="テキスト ボックス 14">
            <a:extLst>
              <a:ext uri="{FF2B5EF4-FFF2-40B4-BE49-F238E27FC236}">
                <a16:creationId xmlns:a16="http://schemas.microsoft.com/office/drawing/2014/main" id="{B12F6644-307B-4F5B-BB29-FCE823730ED7}"/>
              </a:ext>
            </a:extLst>
          </p:cNvPr>
          <p:cNvSpPr txBox="1"/>
          <p:nvPr/>
        </p:nvSpPr>
        <p:spPr>
          <a:xfrm>
            <a:off x="2502213" y="6306100"/>
            <a:ext cx="1449903" cy="369332"/>
          </a:xfrm>
          <a:prstGeom prst="rect">
            <a:avLst/>
          </a:prstGeom>
          <a:noFill/>
        </p:spPr>
        <p:txBody>
          <a:bodyPr wrap="square">
            <a:spAutoFit/>
          </a:bodyPr>
          <a:lstStyle/>
          <a:p>
            <a:r>
              <a:rPr lang="ja-JP" altLang="ja-JP" sz="1800">
                <a:effectLst/>
                <a:latin typeface="Century" panose="02040604050505020304" pitchFamily="18" charset="0"/>
                <a:ea typeface="ＭＳ 明朝" panose="02020609040205080304" pitchFamily="17" charset="-128"/>
                <a:cs typeface="Times New Roman" panose="02020603050405020304" pitchFamily="18" charset="0"/>
              </a:rPr>
              <a:t>幅</a:t>
            </a:r>
            <a:r>
              <a:rPr lang="en-US" altLang="ja-JP" sz="1800">
                <a:effectLst/>
                <a:latin typeface="Century" panose="02040604050505020304" pitchFamily="18" charset="0"/>
                <a:ea typeface="ＭＳ 明朝" panose="02020609040205080304" pitchFamily="17" charset="-128"/>
                <a:cs typeface="Times New Roman" panose="02020603050405020304" pitchFamily="18" charset="0"/>
              </a:rPr>
              <a:t>172.5mm</a:t>
            </a:r>
            <a:endParaRPr lang="ja-JP" altLang="en-US"/>
          </a:p>
        </p:txBody>
      </p:sp>
      <p:sp>
        <p:nvSpPr>
          <p:cNvPr id="16" name="テキスト ボックス 15">
            <a:extLst>
              <a:ext uri="{FF2B5EF4-FFF2-40B4-BE49-F238E27FC236}">
                <a16:creationId xmlns:a16="http://schemas.microsoft.com/office/drawing/2014/main" id="{5E9BC6E2-740C-4A80-A711-62B8274EDC8F}"/>
              </a:ext>
            </a:extLst>
          </p:cNvPr>
          <p:cNvSpPr txBox="1"/>
          <p:nvPr/>
        </p:nvSpPr>
        <p:spPr>
          <a:xfrm>
            <a:off x="539888" y="6894955"/>
            <a:ext cx="5777803" cy="1908215"/>
          </a:xfrm>
          <a:prstGeom prst="rect">
            <a:avLst/>
          </a:prstGeom>
          <a:noFill/>
        </p:spPr>
        <p:txBody>
          <a:bodyPr wrap="square">
            <a:spAutoFit/>
          </a:bodyPr>
          <a:lstStyle/>
          <a:p>
            <a:pPr algn="just"/>
            <a:r>
              <a:rPr lang="ja-JP" altLang="ja-JP" sz="1200" b="1" kern="10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全カラムの場合</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・図は実際に印刷するサイズで</a:t>
            </a:r>
            <a:r>
              <a:rPr lang="ja-JP" altLang="en-US" sz="1200" kern="100">
                <a:latin typeface="Century" panose="02040604050505020304" pitchFamily="18" charset="0"/>
                <a:ea typeface="ＭＳ ゴシック" panose="020B0609070205080204" pitchFamily="49" charset="-128"/>
                <a:cs typeface="Times New Roman" panose="02020603050405020304" pitchFamily="18" charset="0"/>
              </a:rPr>
              <a:t>枠に収まるサイズにしてください</a:t>
            </a: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marL="127000" indent="-127000" algn="just">
              <a:lnSpc>
                <a:spcPts val="1400"/>
              </a:lnSpc>
            </a:pP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・テキストボックスを使用してたり、複数の図を組み合わせている場合は一つのグループに固めてください．拡縮してもズレない様にしてください。</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・ファイルタイプは（上記以外でも、</a:t>
            </a:r>
            <a:r>
              <a:rPr lang="en-US"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word</a:t>
            </a: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に貼り付けできれば問題ありません）．</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altLang="ja-JP" sz="12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ja-JP" altLang="ja-JP" sz="1200" b="1" kern="100">
                <a:solidFill>
                  <a:srgbClr val="FF0000"/>
                </a:solidFill>
                <a:effectLst/>
                <a:latin typeface="Century" panose="02040604050505020304" pitchFamily="18" charset="0"/>
                <a:ea typeface="ＭＳ ゴシック" panose="020B0609070205080204" pitchFamily="49" charset="-128"/>
                <a:cs typeface="Times New Roman" panose="02020603050405020304" pitchFamily="18" charset="0"/>
              </a:rPr>
              <a:t>ご注意</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200">
                <a:solidFill>
                  <a:srgbClr val="FF0000"/>
                </a:solidFill>
                <a:effectLst/>
                <a:ea typeface="ＭＳ ゴシック" panose="020B0609070205080204" pitchFamily="49" charset="-128"/>
                <a:cs typeface="Times New Roman" panose="02020603050405020304" pitchFamily="18" charset="0"/>
              </a:rPr>
              <a:t>元図がカラーでモノクロ印刷する場合、文字や線が薄くなることがあります。必ずプリントアウトしてコントラストや明るさをご確認ください。</a:t>
            </a:r>
            <a:endParaRPr lang="en-US" altLang="ja-JP" sz="1200">
              <a:solidFill>
                <a:srgbClr val="FF0000"/>
              </a:solidFill>
              <a:effectLst/>
              <a:ea typeface="ＭＳ ゴシック" panose="020B0609070205080204" pitchFamily="49" charset="-128"/>
              <a:cs typeface="Times New Roman" panose="02020603050405020304" pitchFamily="18" charset="0"/>
            </a:endParaRPr>
          </a:p>
          <a:p>
            <a:r>
              <a:rPr lang="ja-JP" altLang="en-US" sz="1200">
                <a:solidFill>
                  <a:srgbClr val="FF0000"/>
                </a:solidFill>
                <a:effectLst/>
                <a:ea typeface="ＭＳ ゴシック" panose="020B0609070205080204" pitchFamily="49" charset="-128"/>
                <a:cs typeface="Times New Roman" panose="02020603050405020304" pitchFamily="18" charset="0"/>
              </a:rPr>
              <a:t>文字が小さすぎて読めないことがありますので文字サイズもご注意ください</a:t>
            </a:r>
            <a:endParaRPr lang="en-US" altLang="ja-JP" sz="1200">
              <a:solidFill>
                <a:srgbClr val="FF0000"/>
              </a:solidFill>
              <a:effectLst/>
              <a:ea typeface="ＭＳ ゴシック" panose="020B0609070205080204" pitchFamily="49"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83CA3691-9751-4E55-BD8C-71BE9E851953}"/>
              </a:ext>
            </a:extLst>
          </p:cNvPr>
          <p:cNvSpPr txBox="1"/>
          <p:nvPr/>
        </p:nvSpPr>
        <p:spPr>
          <a:xfrm>
            <a:off x="1400864" y="5718661"/>
            <a:ext cx="4055843" cy="230832"/>
          </a:xfrm>
          <a:prstGeom prst="rect">
            <a:avLst/>
          </a:prstGeom>
          <a:noFill/>
        </p:spPr>
        <p:txBody>
          <a:bodyPr wrap="square">
            <a:spAutoFit/>
          </a:bodyPr>
          <a:lstStyle/>
          <a:p>
            <a:pPr algn="ct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図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(MS</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ゴシック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9</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ポイントボールド 英数字は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Times New Roman) </a:t>
            </a:r>
          </a:p>
        </p:txBody>
      </p:sp>
      <p:grpSp>
        <p:nvGrpSpPr>
          <p:cNvPr id="2" name="グループ化 1">
            <a:extLst>
              <a:ext uri="{FF2B5EF4-FFF2-40B4-BE49-F238E27FC236}">
                <a16:creationId xmlns:a16="http://schemas.microsoft.com/office/drawing/2014/main" id="{CFB2DE77-FD1A-4065-B579-A4C389FF4D6A}"/>
              </a:ext>
            </a:extLst>
          </p:cNvPr>
          <p:cNvGrpSpPr/>
          <p:nvPr/>
        </p:nvGrpSpPr>
        <p:grpSpPr>
          <a:xfrm>
            <a:off x="1662961" y="1976329"/>
            <a:ext cx="3204308" cy="3632670"/>
            <a:chOff x="1662963" y="1132497"/>
            <a:chExt cx="3204308" cy="3632670"/>
          </a:xfrm>
        </p:grpSpPr>
        <p:pic>
          <p:nvPicPr>
            <p:cNvPr id="12" name="図 11">
              <a:extLst>
                <a:ext uri="{FF2B5EF4-FFF2-40B4-BE49-F238E27FC236}">
                  <a16:creationId xmlns:a16="http://schemas.microsoft.com/office/drawing/2014/main" id="{C55F530A-97D3-4165-8417-B0F9F1B0ACE4}"/>
                </a:ext>
              </a:extLst>
            </p:cNvPr>
            <p:cNvPicPr>
              <a:picLocks noChangeAspect="1"/>
            </p:cNvPicPr>
            <p:nvPr/>
          </p:nvPicPr>
          <p:blipFill rotWithShape="1">
            <a:blip r:embed="rId2">
              <a:extLst>
                <a:ext uri="{28A0092B-C50C-407E-A947-70E740481C1C}">
                  <a14:useLocalDpi xmlns:a14="http://schemas.microsoft.com/office/drawing/2010/main" val="0"/>
                </a:ext>
              </a:extLst>
            </a:blip>
            <a:srcRect b="50000"/>
            <a:stretch/>
          </p:blipFill>
          <p:spPr bwMode="auto">
            <a:xfrm>
              <a:off x="1733375" y="1132497"/>
              <a:ext cx="3063484" cy="1805800"/>
            </a:xfrm>
            <a:prstGeom prst="rect">
              <a:avLst/>
            </a:prstGeom>
            <a:noFill/>
            <a:ln>
              <a:noFill/>
            </a:ln>
          </p:spPr>
        </p:pic>
        <p:pic>
          <p:nvPicPr>
            <p:cNvPr id="13" name="図 12">
              <a:extLst>
                <a:ext uri="{FF2B5EF4-FFF2-40B4-BE49-F238E27FC236}">
                  <a16:creationId xmlns:a16="http://schemas.microsoft.com/office/drawing/2014/main" id="{CCB31AA9-B832-4BA1-A79B-200F78C4CA1D}"/>
                </a:ext>
              </a:extLst>
            </p:cNvPr>
            <p:cNvPicPr>
              <a:picLocks noChangeAspect="1"/>
            </p:cNvPicPr>
            <p:nvPr/>
          </p:nvPicPr>
          <p:blipFill rotWithShape="1">
            <a:blip r:embed="rId2">
              <a:extLst>
                <a:ext uri="{28A0092B-C50C-407E-A947-70E740481C1C}">
                  <a14:useLocalDpi xmlns:a14="http://schemas.microsoft.com/office/drawing/2010/main" val="0"/>
                </a:ext>
              </a:extLst>
            </a:blip>
            <a:srcRect t="49417" r="50461"/>
            <a:stretch/>
          </p:blipFill>
          <p:spPr bwMode="auto">
            <a:xfrm>
              <a:off x="3349662" y="2917226"/>
              <a:ext cx="1517609" cy="1826871"/>
            </a:xfrm>
            <a:prstGeom prst="rect">
              <a:avLst/>
            </a:prstGeom>
            <a:noFill/>
            <a:ln>
              <a:noFill/>
            </a:ln>
          </p:spPr>
        </p:pic>
        <p:pic>
          <p:nvPicPr>
            <p:cNvPr id="17" name="図 16">
              <a:extLst>
                <a:ext uri="{FF2B5EF4-FFF2-40B4-BE49-F238E27FC236}">
                  <a16:creationId xmlns:a16="http://schemas.microsoft.com/office/drawing/2014/main" id="{D9FB3067-D944-4A7B-9B99-78732C0842B5}"/>
                </a:ext>
              </a:extLst>
            </p:cNvPr>
            <p:cNvPicPr>
              <a:picLocks noChangeAspect="1"/>
            </p:cNvPicPr>
            <p:nvPr/>
          </p:nvPicPr>
          <p:blipFill rotWithShape="1">
            <a:blip r:embed="rId2">
              <a:extLst>
                <a:ext uri="{28A0092B-C50C-407E-A947-70E740481C1C}">
                  <a14:useLocalDpi xmlns:a14="http://schemas.microsoft.com/office/drawing/2010/main" val="0"/>
                </a:ext>
              </a:extLst>
            </a:blip>
            <a:srcRect l="50000" t="49417"/>
            <a:stretch/>
          </p:blipFill>
          <p:spPr bwMode="auto">
            <a:xfrm>
              <a:off x="1662963" y="2938297"/>
              <a:ext cx="1531741" cy="1826870"/>
            </a:xfrm>
            <a:prstGeom prst="rect">
              <a:avLst/>
            </a:prstGeom>
            <a:noFill/>
            <a:ln>
              <a:noFill/>
            </a:ln>
          </p:spPr>
        </p:pic>
      </p:grpSp>
      <p:sp>
        <p:nvSpPr>
          <p:cNvPr id="14" name="テキスト ボックス 13">
            <a:extLst>
              <a:ext uri="{FF2B5EF4-FFF2-40B4-BE49-F238E27FC236}">
                <a16:creationId xmlns:a16="http://schemas.microsoft.com/office/drawing/2014/main" id="{DD1C75AF-F634-496D-A10D-C5EF7AFFCB25}"/>
              </a:ext>
            </a:extLst>
          </p:cNvPr>
          <p:cNvSpPr txBox="1"/>
          <p:nvPr/>
        </p:nvSpPr>
        <p:spPr>
          <a:xfrm>
            <a:off x="369026" y="1265261"/>
            <a:ext cx="3429000" cy="369332"/>
          </a:xfrm>
          <a:prstGeom prst="rect">
            <a:avLst/>
          </a:prstGeom>
          <a:noFill/>
        </p:spPr>
        <p:txBody>
          <a:bodyPr wrap="square">
            <a:spAutoFit/>
          </a:bodyPr>
          <a:lstStyle/>
          <a:p>
            <a:pPr algn="just"/>
            <a:r>
              <a:rPr lang="ja-JP" altLang="ja-JP" sz="1800" b="1" kern="10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図について</a:t>
            </a:r>
            <a:endParaRPr lang="ja-JP" altLang="ja-JP" sz="18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C169EB56-B141-9F53-459A-76877D9247E3}"/>
              </a:ext>
            </a:extLst>
          </p:cNvPr>
          <p:cNvSpPr txBox="1"/>
          <p:nvPr/>
        </p:nvSpPr>
        <p:spPr>
          <a:xfrm>
            <a:off x="160418" y="119559"/>
            <a:ext cx="4374259" cy="369332"/>
          </a:xfrm>
          <a:prstGeom prst="rect">
            <a:avLst/>
          </a:prstGeom>
          <a:noFill/>
        </p:spPr>
        <p:txBody>
          <a:bodyPr wrap="square">
            <a:spAutoFit/>
          </a:bodyPr>
          <a:lstStyle/>
          <a:p>
            <a:r>
              <a:rPr lang="ja-JP" altLang="en-US" sz="1800" dirty="0">
                <a:effectLst/>
                <a:ea typeface="ＭＳ ゴシック" panose="020B0609070205080204" pitchFamily="49" charset="-128"/>
                <a:cs typeface="Times New Roman" panose="02020603050405020304" pitchFamily="18" charset="0"/>
              </a:rPr>
              <a:t>掲載が決定した方へ</a:t>
            </a:r>
            <a:endParaRPr lang="ja-JP" altLang="en-US" dirty="0"/>
          </a:p>
        </p:txBody>
      </p:sp>
    </p:spTree>
    <p:extLst>
      <p:ext uri="{BB962C8B-B14F-4D97-AF65-F5344CB8AC3E}">
        <p14:creationId xmlns:p14="http://schemas.microsoft.com/office/powerpoint/2010/main" val="109997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34E63C2-56DC-467C-AAE1-095D5AF6A6B6}"/>
              </a:ext>
            </a:extLst>
          </p:cNvPr>
          <p:cNvSpPr/>
          <p:nvPr/>
        </p:nvSpPr>
        <p:spPr>
          <a:xfrm>
            <a:off x="160420" y="1205058"/>
            <a:ext cx="2970000" cy="24056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823"/>
          </a:p>
        </p:txBody>
      </p:sp>
      <p:sp>
        <p:nvSpPr>
          <p:cNvPr id="9" name="テキスト ボックス 8">
            <a:extLst>
              <a:ext uri="{FF2B5EF4-FFF2-40B4-BE49-F238E27FC236}">
                <a16:creationId xmlns:a16="http://schemas.microsoft.com/office/drawing/2014/main" id="{0B166199-4E75-41FB-B470-4BCA17307ABA}"/>
              </a:ext>
            </a:extLst>
          </p:cNvPr>
          <p:cNvSpPr txBox="1"/>
          <p:nvPr/>
        </p:nvSpPr>
        <p:spPr>
          <a:xfrm>
            <a:off x="152457" y="4056217"/>
            <a:ext cx="2970000" cy="646331"/>
          </a:xfrm>
          <a:prstGeom prst="rect">
            <a:avLst/>
          </a:prstGeom>
          <a:noFill/>
        </p:spPr>
        <p:txBody>
          <a:bodyPr wrap="square" rtlCol="0">
            <a:spAutoFit/>
          </a:bodyPr>
          <a:lstStyle/>
          <a:p>
            <a:pPr algn="just"/>
            <a:r>
              <a:rPr lang="ja-JP" altLang="en-US" sz="900">
                <a:latin typeface="ＭＳ 明朝" panose="02020609040205080304" pitchFamily="17" charset="-128"/>
                <a:ea typeface="ＭＳ 明朝" panose="02020609040205080304" pitchFamily="17" charset="-128"/>
                <a:cs typeface="Times New Roman" panose="02020603050405020304" pitchFamily="18" charset="0"/>
              </a:rPr>
              <a:t>図の説明 </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(MS</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明朝</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9</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ポイント英数字は</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Times New Roman)</a:t>
            </a:r>
          </a:p>
          <a:p>
            <a:pPr algn="just"/>
            <a:r>
              <a:rPr lang="en-US" altLang="ja-JP" sz="900">
                <a:latin typeface="ＭＳ 明朝" panose="02020609040205080304" pitchFamily="17" charset="-128"/>
                <a:ea typeface="ＭＳ 明朝" panose="02020609040205080304" pitchFamily="17" charset="-128"/>
                <a:cs typeface="Times New Roman" panose="02020603050405020304" pitchFamily="18" charset="0"/>
              </a:rPr>
              <a:t> </a:t>
            </a:r>
          </a:p>
          <a:p>
            <a:pPr algn="just"/>
            <a:endParaRPr lang="en-US" altLang="ja-JP" sz="90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98FB2A77-0449-40C2-BAE7-050A79F9CEC1}"/>
              </a:ext>
            </a:extLst>
          </p:cNvPr>
          <p:cNvSpPr/>
          <p:nvPr/>
        </p:nvSpPr>
        <p:spPr>
          <a:xfrm>
            <a:off x="3309833" y="419382"/>
            <a:ext cx="2970000" cy="792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a:t>図の枠</a:t>
            </a:r>
            <a:endParaRPr lang="en-US" altLang="ja-JP" sz="1600"/>
          </a:p>
          <a:p>
            <a:pPr algn="ctr"/>
            <a:endParaRPr lang="en-US" altLang="ja-JP" sz="1600"/>
          </a:p>
          <a:p>
            <a:pPr algn="ctr"/>
            <a:endParaRPr lang="ja-JP" altLang="en-US" sz="1600"/>
          </a:p>
          <a:p>
            <a:pPr algn="ctr"/>
            <a:r>
              <a:rPr lang="ja-JP" altLang="en-US" sz="1600"/>
              <a:t>高さは最大</a:t>
            </a:r>
            <a:endParaRPr lang="en-US" altLang="ja-JP" sz="1600"/>
          </a:p>
          <a:p>
            <a:pPr algn="ctr"/>
            <a:r>
              <a:rPr lang="ja-JP" altLang="en-US" sz="1200"/>
              <a:t>（図の枠と図タイトルの枠合わせて）</a:t>
            </a:r>
            <a:endParaRPr lang="en-US" altLang="ja-JP" sz="1200"/>
          </a:p>
          <a:p>
            <a:pPr algn="ctr"/>
            <a:r>
              <a:rPr lang="en-US" altLang="ja-JP" sz="1600">
                <a:solidFill>
                  <a:schemeClr val="accent1">
                    <a:lumMod val="75000"/>
                  </a:schemeClr>
                </a:solidFill>
              </a:rPr>
              <a:t>240 mm</a:t>
            </a:r>
            <a:r>
              <a:rPr lang="ja-JP" altLang="en-US" sz="1600"/>
              <a:t>以内にしてください。</a:t>
            </a:r>
          </a:p>
          <a:p>
            <a:pPr algn="ctr"/>
            <a:endParaRPr lang="ja-JP" altLang="en-US" sz="823"/>
          </a:p>
        </p:txBody>
      </p:sp>
      <p:sp>
        <p:nvSpPr>
          <p:cNvPr id="14" name="テキスト ボックス 13">
            <a:extLst>
              <a:ext uri="{FF2B5EF4-FFF2-40B4-BE49-F238E27FC236}">
                <a16:creationId xmlns:a16="http://schemas.microsoft.com/office/drawing/2014/main" id="{2E83E7C4-0273-4039-91EE-1DAB43F684AA}"/>
              </a:ext>
            </a:extLst>
          </p:cNvPr>
          <p:cNvSpPr txBox="1"/>
          <p:nvPr/>
        </p:nvSpPr>
        <p:spPr>
          <a:xfrm>
            <a:off x="3367987" y="6688946"/>
            <a:ext cx="2970000" cy="369332"/>
          </a:xfrm>
          <a:prstGeom prst="rect">
            <a:avLst/>
          </a:prstGeom>
          <a:noFill/>
        </p:spPr>
        <p:txBody>
          <a:bodyPr wrap="square" rtlCol="0">
            <a:spAutoFit/>
          </a:bodyPr>
          <a:lstStyle/>
          <a:p>
            <a:pPr algn="just"/>
            <a:endParaRPr lang="en-US" altLang="ja-JP" sz="900">
              <a:latin typeface="ＭＳ 明朝" panose="02020609040205080304" pitchFamily="17" charset="-128"/>
              <a:ea typeface="ＭＳ 明朝" panose="02020609040205080304" pitchFamily="17" charset="-128"/>
              <a:cs typeface="Times New Roman" panose="02020603050405020304" pitchFamily="18" charset="0"/>
            </a:endParaRPr>
          </a:p>
          <a:p>
            <a:pPr algn="just"/>
            <a:endParaRPr lang="en-US" altLang="ja-JP" sz="90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2C530497-3D27-4B00-AA19-5665FDEAB911}"/>
              </a:ext>
            </a:extLst>
          </p:cNvPr>
          <p:cNvSpPr txBox="1"/>
          <p:nvPr/>
        </p:nvSpPr>
        <p:spPr>
          <a:xfrm>
            <a:off x="152457" y="4753574"/>
            <a:ext cx="2970000" cy="369332"/>
          </a:xfrm>
          <a:prstGeom prst="rect">
            <a:avLst/>
          </a:prstGeom>
          <a:noFill/>
        </p:spPr>
        <p:txBody>
          <a:bodyPr wrap="square">
            <a:spAutoFit/>
          </a:bodyPr>
          <a:lstStyle/>
          <a:p>
            <a:r>
              <a:rPr lang="ja-JP" altLang="ja-JP" sz="1800" b="1">
                <a:solidFill>
                  <a:srgbClr val="92D050"/>
                </a:solidFill>
                <a:effectLst/>
                <a:ea typeface="ＭＳ ゴシック" panose="020B0609070205080204" pitchFamily="49" charset="-128"/>
                <a:cs typeface="Times New Roman" panose="02020603050405020304" pitchFamily="18" charset="0"/>
              </a:rPr>
              <a:t>半カラムの場合</a:t>
            </a:r>
            <a:r>
              <a:rPr lang="ja-JP" altLang="ja-JP" sz="1800" b="1">
                <a:effectLst/>
                <a:ea typeface="Century" panose="02040604050505020304" pitchFamily="18" charset="0"/>
                <a:cs typeface="Times New Roman" panose="02020603050405020304" pitchFamily="18" charset="0"/>
              </a:rPr>
              <a:t> </a:t>
            </a:r>
            <a:r>
              <a:rPr lang="ja-JP" altLang="ja-JP" sz="1800" b="1">
                <a:effectLst/>
                <a:latin typeface="Century" panose="02040604050505020304" pitchFamily="18" charset="0"/>
                <a:ea typeface="ＭＳ 明朝" panose="02020609040205080304" pitchFamily="17" charset="-128"/>
                <a:cs typeface="Times New Roman" panose="02020603050405020304" pitchFamily="18" charset="0"/>
              </a:rPr>
              <a:t>幅</a:t>
            </a:r>
            <a:r>
              <a:rPr lang="en-US" altLang="ja-JP" sz="1800" b="1">
                <a:effectLst/>
                <a:latin typeface="Century" panose="02040604050505020304" pitchFamily="18" charset="0"/>
                <a:ea typeface="ＭＳ 明朝" panose="02020609040205080304" pitchFamily="17" charset="-128"/>
                <a:cs typeface="Times New Roman" panose="02020603050405020304" pitchFamily="18" charset="0"/>
              </a:rPr>
              <a:t>82.5mm</a:t>
            </a:r>
            <a:endParaRPr lang="ja-JP" altLang="en-US"/>
          </a:p>
        </p:txBody>
      </p:sp>
      <p:cxnSp>
        <p:nvCxnSpPr>
          <p:cNvPr id="17" name="直線矢印コネクタ 16">
            <a:extLst>
              <a:ext uri="{FF2B5EF4-FFF2-40B4-BE49-F238E27FC236}">
                <a16:creationId xmlns:a16="http://schemas.microsoft.com/office/drawing/2014/main" id="{82EC928F-FAEA-4038-8730-13F748A63600}"/>
              </a:ext>
            </a:extLst>
          </p:cNvPr>
          <p:cNvCxnSpPr/>
          <p:nvPr/>
        </p:nvCxnSpPr>
        <p:spPr>
          <a:xfrm>
            <a:off x="216670" y="4493453"/>
            <a:ext cx="3028950"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18" name="テキスト ボックス 17">
            <a:extLst>
              <a:ext uri="{FF2B5EF4-FFF2-40B4-BE49-F238E27FC236}">
                <a16:creationId xmlns:a16="http://schemas.microsoft.com/office/drawing/2014/main" id="{0DEB9BDF-5203-4C0C-A049-2EEECB93A363}"/>
              </a:ext>
            </a:extLst>
          </p:cNvPr>
          <p:cNvSpPr txBox="1"/>
          <p:nvPr/>
        </p:nvSpPr>
        <p:spPr>
          <a:xfrm>
            <a:off x="160420" y="3703763"/>
            <a:ext cx="2970000" cy="369332"/>
          </a:xfrm>
          <a:prstGeom prst="rect">
            <a:avLst/>
          </a:prstGeom>
          <a:noFill/>
        </p:spPr>
        <p:txBody>
          <a:bodyPr wrap="square">
            <a:spAutoFit/>
          </a:bodyPr>
          <a:lstStyle/>
          <a:p>
            <a:pPr algn="just"/>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図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(MS</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ゴシック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9</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ポイントボールド 英数字は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Times New Roman) </a:t>
            </a:r>
          </a:p>
        </p:txBody>
      </p:sp>
      <p:pic>
        <p:nvPicPr>
          <p:cNvPr id="10" name="図 9">
            <a:extLst>
              <a:ext uri="{FF2B5EF4-FFF2-40B4-BE49-F238E27FC236}">
                <a16:creationId xmlns:a16="http://schemas.microsoft.com/office/drawing/2014/main" id="{DAA6D542-80E7-48B1-A65B-01D3AF6600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8925" y="1316923"/>
            <a:ext cx="2632989" cy="2181919"/>
          </a:xfrm>
          <a:prstGeom prst="rect">
            <a:avLst/>
          </a:prstGeom>
          <a:noFill/>
        </p:spPr>
      </p:pic>
      <p:sp>
        <p:nvSpPr>
          <p:cNvPr id="20" name="正方形/長方形 19">
            <a:extLst>
              <a:ext uri="{FF2B5EF4-FFF2-40B4-BE49-F238E27FC236}">
                <a16:creationId xmlns:a16="http://schemas.microsoft.com/office/drawing/2014/main" id="{362B8B2A-482F-BA66-E62B-75A795CAE002}"/>
              </a:ext>
            </a:extLst>
          </p:cNvPr>
          <p:cNvSpPr/>
          <p:nvPr/>
        </p:nvSpPr>
        <p:spPr>
          <a:xfrm>
            <a:off x="3309833" y="8339382"/>
            <a:ext cx="2970000" cy="720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図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の枠</a:t>
            </a:r>
            <a:br>
              <a:rPr lang="en-US" altLang="ja-JP" sz="900">
                <a:latin typeface="Times New Roman" panose="02020603050405020304" pitchFamily="18" charset="0"/>
                <a:ea typeface="ＭＳ 明朝" panose="02020609040205080304" pitchFamily="17" charset="-128"/>
                <a:cs typeface="Times New Roman" panose="02020603050405020304" pitchFamily="18" charset="0"/>
              </a:rPr>
            </a:b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および図の説明 の枠</a:t>
            </a:r>
            <a:endParaRPr lang="ja-JP" altLang="en-US" sz="900">
              <a:latin typeface="Times New Roman" panose="02020603050405020304" pitchFamily="18" charset="0"/>
              <a:cs typeface="Times New Roman" panose="02020603050405020304" pitchFamily="18" charset="0"/>
            </a:endParaRPr>
          </a:p>
        </p:txBody>
      </p:sp>
      <p:cxnSp>
        <p:nvCxnSpPr>
          <p:cNvPr id="21" name="直線矢印コネクタ 20">
            <a:extLst>
              <a:ext uri="{FF2B5EF4-FFF2-40B4-BE49-F238E27FC236}">
                <a16:creationId xmlns:a16="http://schemas.microsoft.com/office/drawing/2014/main" id="{35BC94C1-181F-C327-81B7-F9F7062AE28E}"/>
              </a:ext>
            </a:extLst>
          </p:cNvPr>
          <p:cNvCxnSpPr>
            <a:cxnSpLocks/>
          </p:cNvCxnSpPr>
          <p:nvPr/>
        </p:nvCxnSpPr>
        <p:spPr>
          <a:xfrm>
            <a:off x="6337987" y="419382"/>
            <a:ext cx="0" cy="8640000"/>
          </a:xfrm>
          <a:prstGeom prst="straightConnector1">
            <a:avLst/>
          </a:prstGeom>
          <a:ln w="41275">
            <a:headEnd type="triangle"/>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39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87EDE3A-95CD-4BAD-9BC9-37F682F26D6E}"/>
              </a:ext>
            </a:extLst>
          </p:cNvPr>
          <p:cNvSpPr/>
          <p:nvPr/>
        </p:nvSpPr>
        <p:spPr>
          <a:xfrm>
            <a:off x="407846" y="1629984"/>
            <a:ext cx="6210000" cy="20105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823"/>
          </a:p>
        </p:txBody>
      </p:sp>
      <p:pic>
        <p:nvPicPr>
          <p:cNvPr id="15" name="図 14">
            <a:extLst>
              <a:ext uri="{FF2B5EF4-FFF2-40B4-BE49-F238E27FC236}">
                <a16:creationId xmlns:a16="http://schemas.microsoft.com/office/drawing/2014/main" id="{1C340D7B-DDEC-46A8-B5EF-BA44FAFEB7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69152" y="1691511"/>
            <a:ext cx="4286484" cy="1925399"/>
          </a:xfrm>
          <a:prstGeom prst="rect">
            <a:avLst/>
          </a:prstGeom>
          <a:noFill/>
          <a:ln>
            <a:noFill/>
          </a:ln>
        </p:spPr>
      </p:pic>
      <p:sp>
        <p:nvSpPr>
          <p:cNvPr id="18" name="テキスト ボックス 17">
            <a:extLst>
              <a:ext uri="{FF2B5EF4-FFF2-40B4-BE49-F238E27FC236}">
                <a16:creationId xmlns:a16="http://schemas.microsoft.com/office/drawing/2014/main" id="{1B8B40DD-D7C9-431D-83CC-204987DC6C1E}"/>
              </a:ext>
            </a:extLst>
          </p:cNvPr>
          <p:cNvSpPr txBox="1"/>
          <p:nvPr/>
        </p:nvSpPr>
        <p:spPr>
          <a:xfrm>
            <a:off x="407544" y="3737730"/>
            <a:ext cx="6209999" cy="230832"/>
          </a:xfrm>
          <a:prstGeom prst="rect">
            <a:avLst/>
          </a:prstGeom>
          <a:noFill/>
        </p:spPr>
        <p:txBody>
          <a:bodyPr wrap="square" rtlCol="0">
            <a:spAutoFit/>
          </a:bodyPr>
          <a:lstStyle/>
          <a:p>
            <a:pPr algn="just"/>
            <a:r>
              <a:rPr lang="ja-JP" altLang="en-US" sz="900">
                <a:latin typeface="ＭＳ 明朝" panose="02020609040205080304" pitchFamily="17" charset="-128"/>
                <a:ea typeface="ＭＳ 明朝" panose="02020609040205080304" pitchFamily="17" charset="-128"/>
                <a:cs typeface="Times New Roman" panose="02020603050405020304" pitchFamily="18" charset="0"/>
              </a:rPr>
              <a:t>表説明 </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(MS</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明朝</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9</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ポイント英数字は</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Times New Roman)</a:t>
            </a:r>
          </a:p>
        </p:txBody>
      </p:sp>
      <p:sp>
        <p:nvSpPr>
          <p:cNvPr id="19" name="テキスト ボックス 18">
            <a:extLst>
              <a:ext uri="{FF2B5EF4-FFF2-40B4-BE49-F238E27FC236}">
                <a16:creationId xmlns:a16="http://schemas.microsoft.com/office/drawing/2014/main" id="{3BF04A22-9308-4197-BCE0-39CDA3ACF2BE}"/>
              </a:ext>
            </a:extLst>
          </p:cNvPr>
          <p:cNvSpPr txBox="1"/>
          <p:nvPr/>
        </p:nvSpPr>
        <p:spPr>
          <a:xfrm>
            <a:off x="407845" y="1307374"/>
            <a:ext cx="6209999" cy="230832"/>
          </a:xfrm>
          <a:prstGeom prst="rect">
            <a:avLst/>
          </a:prstGeom>
          <a:noFill/>
        </p:spPr>
        <p:txBody>
          <a:bodyPr wrap="square">
            <a:spAutoFit/>
          </a:bodyPr>
          <a:lstStyle/>
          <a:p>
            <a:pPr algn="ct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表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(MS</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ゴシック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9</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ポイントボールド 英数字は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Times New Roman)</a:t>
            </a:r>
          </a:p>
        </p:txBody>
      </p:sp>
      <p:sp>
        <p:nvSpPr>
          <p:cNvPr id="20" name="テキスト ボックス 19">
            <a:extLst>
              <a:ext uri="{FF2B5EF4-FFF2-40B4-BE49-F238E27FC236}">
                <a16:creationId xmlns:a16="http://schemas.microsoft.com/office/drawing/2014/main" id="{92F41714-F1F6-427A-9B51-E84FFD2F4612}"/>
              </a:ext>
            </a:extLst>
          </p:cNvPr>
          <p:cNvSpPr txBox="1"/>
          <p:nvPr/>
        </p:nvSpPr>
        <p:spPr>
          <a:xfrm>
            <a:off x="1724776" y="4670886"/>
            <a:ext cx="4071769" cy="369332"/>
          </a:xfrm>
          <a:prstGeom prst="rect">
            <a:avLst/>
          </a:prstGeom>
          <a:noFill/>
        </p:spPr>
        <p:txBody>
          <a:bodyPr wrap="square">
            <a:spAutoFit/>
          </a:bodyPr>
          <a:lstStyle/>
          <a:p>
            <a:r>
              <a:rPr lang="ja-JP" altLang="ja-JP" sz="1800">
                <a:effectLst/>
                <a:ea typeface="ＭＳ ゴシック" panose="020B0609070205080204" pitchFamily="49" charset="-128"/>
                <a:cs typeface="Times New Roman" panose="02020603050405020304" pitchFamily="18" charset="0"/>
              </a:rPr>
              <a:t>表を図として貼り付けても結構です．</a:t>
            </a:r>
            <a:endParaRPr lang="ja-JP" altLang="en-US"/>
          </a:p>
        </p:txBody>
      </p:sp>
      <p:cxnSp>
        <p:nvCxnSpPr>
          <p:cNvPr id="21" name="直線矢印コネクタ 20">
            <a:extLst>
              <a:ext uri="{FF2B5EF4-FFF2-40B4-BE49-F238E27FC236}">
                <a16:creationId xmlns:a16="http://schemas.microsoft.com/office/drawing/2014/main" id="{008FDA7E-CB1B-46EA-935E-F64C21099EAB}"/>
              </a:ext>
            </a:extLst>
          </p:cNvPr>
          <p:cNvCxnSpPr/>
          <p:nvPr/>
        </p:nvCxnSpPr>
        <p:spPr>
          <a:xfrm>
            <a:off x="407244" y="4173325"/>
            <a:ext cx="6210300"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22" name="テキスト ボックス 21">
            <a:extLst>
              <a:ext uri="{FF2B5EF4-FFF2-40B4-BE49-F238E27FC236}">
                <a16:creationId xmlns:a16="http://schemas.microsoft.com/office/drawing/2014/main" id="{92F88D40-BD0E-43E5-93F6-8E78780B0801}"/>
              </a:ext>
            </a:extLst>
          </p:cNvPr>
          <p:cNvSpPr txBox="1"/>
          <p:nvPr/>
        </p:nvSpPr>
        <p:spPr>
          <a:xfrm>
            <a:off x="2900211" y="4138090"/>
            <a:ext cx="1449903" cy="369332"/>
          </a:xfrm>
          <a:prstGeom prst="rect">
            <a:avLst/>
          </a:prstGeom>
          <a:noFill/>
        </p:spPr>
        <p:txBody>
          <a:bodyPr wrap="square">
            <a:spAutoFit/>
          </a:bodyPr>
          <a:lstStyle/>
          <a:p>
            <a:r>
              <a:rPr lang="ja-JP" altLang="ja-JP" sz="1800">
                <a:effectLst/>
                <a:latin typeface="Century" panose="02040604050505020304" pitchFamily="18" charset="0"/>
                <a:ea typeface="ＭＳ 明朝" panose="02020609040205080304" pitchFamily="17" charset="-128"/>
                <a:cs typeface="Times New Roman" panose="02020603050405020304" pitchFamily="18" charset="0"/>
              </a:rPr>
              <a:t>幅</a:t>
            </a:r>
            <a:r>
              <a:rPr lang="en-US" altLang="ja-JP" sz="1800">
                <a:effectLst/>
                <a:latin typeface="Century" panose="02040604050505020304" pitchFamily="18" charset="0"/>
                <a:ea typeface="ＭＳ 明朝" panose="02020609040205080304" pitchFamily="17" charset="-128"/>
                <a:cs typeface="Times New Roman" panose="02020603050405020304" pitchFamily="18" charset="0"/>
              </a:rPr>
              <a:t>172.5mm</a:t>
            </a:r>
            <a:endParaRPr lang="ja-JP" altLang="en-US"/>
          </a:p>
        </p:txBody>
      </p:sp>
      <p:sp>
        <p:nvSpPr>
          <p:cNvPr id="23" name="正方形/長方形 22">
            <a:extLst>
              <a:ext uri="{FF2B5EF4-FFF2-40B4-BE49-F238E27FC236}">
                <a16:creationId xmlns:a16="http://schemas.microsoft.com/office/drawing/2014/main" id="{B1C5C458-DE5C-4E6D-97E3-D4A538EACC64}"/>
              </a:ext>
            </a:extLst>
          </p:cNvPr>
          <p:cNvSpPr/>
          <p:nvPr/>
        </p:nvSpPr>
        <p:spPr>
          <a:xfrm>
            <a:off x="407244" y="5952576"/>
            <a:ext cx="2970000" cy="233082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823"/>
          </a:p>
        </p:txBody>
      </p:sp>
      <p:pic>
        <p:nvPicPr>
          <p:cNvPr id="24" name="図 23">
            <a:extLst>
              <a:ext uri="{FF2B5EF4-FFF2-40B4-BE49-F238E27FC236}">
                <a16:creationId xmlns:a16="http://schemas.microsoft.com/office/drawing/2014/main" id="{6F101F9E-8BC9-4ADD-8159-33938BBDF07A}"/>
              </a:ext>
            </a:extLst>
          </p:cNvPr>
          <p:cNvPicPr>
            <a:picLocks noChangeAspect="1"/>
          </p:cNvPicPr>
          <p:nvPr/>
        </p:nvPicPr>
        <p:blipFill rotWithShape="1">
          <a:blip r:embed="rId2">
            <a:extLst>
              <a:ext uri="{28A0092B-C50C-407E-A947-70E740481C1C}">
                <a14:useLocalDpi xmlns:a14="http://schemas.microsoft.com/office/drawing/2010/main" val="0"/>
              </a:ext>
            </a:extLst>
          </a:blip>
          <a:srcRect l="-1" r="42461"/>
          <a:stretch/>
        </p:blipFill>
        <p:spPr bwMode="auto">
          <a:xfrm>
            <a:off x="446978" y="6030325"/>
            <a:ext cx="2886154" cy="2253073"/>
          </a:xfrm>
          <a:prstGeom prst="rect">
            <a:avLst/>
          </a:prstGeom>
          <a:noFill/>
          <a:ln>
            <a:noFill/>
          </a:ln>
        </p:spPr>
      </p:pic>
      <p:sp>
        <p:nvSpPr>
          <p:cNvPr id="25" name="テキスト ボックス 24">
            <a:extLst>
              <a:ext uri="{FF2B5EF4-FFF2-40B4-BE49-F238E27FC236}">
                <a16:creationId xmlns:a16="http://schemas.microsoft.com/office/drawing/2014/main" id="{61ABA6A3-1E4E-492B-ACA6-A484E2A135F3}"/>
              </a:ext>
            </a:extLst>
          </p:cNvPr>
          <p:cNvSpPr txBox="1"/>
          <p:nvPr/>
        </p:nvSpPr>
        <p:spPr>
          <a:xfrm>
            <a:off x="405055" y="8375178"/>
            <a:ext cx="2970000" cy="230832"/>
          </a:xfrm>
          <a:prstGeom prst="rect">
            <a:avLst/>
          </a:prstGeom>
          <a:noFill/>
        </p:spPr>
        <p:txBody>
          <a:bodyPr wrap="square" rtlCol="0">
            <a:spAutoFit/>
          </a:bodyPr>
          <a:lstStyle/>
          <a:p>
            <a:pPr algn="just"/>
            <a:r>
              <a:rPr lang="ja-JP" altLang="en-US" sz="900">
                <a:latin typeface="ＭＳ 明朝" panose="02020609040205080304" pitchFamily="17" charset="-128"/>
                <a:ea typeface="ＭＳ 明朝" panose="02020609040205080304" pitchFamily="17" charset="-128"/>
                <a:cs typeface="Times New Roman" panose="02020603050405020304" pitchFamily="18" charset="0"/>
              </a:rPr>
              <a:t>表説明 </a:t>
            </a:r>
            <a:r>
              <a:rPr lang="en-US" altLang="ja-JP" sz="900">
                <a:latin typeface="ＭＳ 明朝" panose="02020609040205080304" pitchFamily="17" charset="-128"/>
                <a:ea typeface="ＭＳ 明朝" panose="02020609040205080304" pitchFamily="17" charset="-128"/>
                <a:cs typeface="Times New Roman" panose="02020603050405020304" pitchFamily="18" charset="0"/>
              </a:rPr>
              <a:t>(MS</a:t>
            </a:r>
            <a:r>
              <a:rPr lang="ja-JP" altLang="en-US" sz="900">
                <a:latin typeface="ＭＳ 明朝" panose="02020609040205080304" pitchFamily="17" charset="-128"/>
                <a:ea typeface="ＭＳ 明朝" panose="02020609040205080304" pitchFamily="17" charset="-128"/>
                <a:cs typeface="Times New Roman" panose="02020603050405020304" pitchFamily="18" charset="0"/>
              </a:rPr>
              <a:t>明朝</a:t>
            </a:r>
            <a:r>
              <a:rPr lang="en-US" altLang="ja-JP" sz="900">
                <a:latin typeface="ＭＳ 明朝" panose="02020609040205080304" pitchFamily="17" charset="-128"/>
                <a:ea typeface="ＭＳ 明朝" panose="02020609040205080304" pitchFamily="17" charset="-128"/>
                <a:cs typeface="Times New Roman" panose="02020603050405020304" pitchFamily="18" charset="0"/>
              </a:rPr>
              <a:t>9</a:t>
            </a:r>
            <a:r>
              <a:rPr lang="ja-JP" altLang="en-US" sz="900">
                <a:latin typeface="ＭＳ 明朝" panose="02020609040205080304" pitchFamily="17" charset="-128"/>
                <a:ea typeface="ＭＳ 明朝" panose="02020609040205080304" pitchFamily="17" charset="-128"/>
                <a:cs typeface="Times New Roman" panose="02020603050405020304" pitchFamily="18" charset="0"/>
              </a:rPr>
              <a:t>ポイント英数字は</a:t>
            </a:r>
            <a:r>
              <a:rPr lang="en-US" altLang="ja-JP" sz="900">
                <a:latin typeface="ＭＳ 明朝" panose="02020609040205080304" pitchFamily="17" charset="-128"/>
                <a:ea typeface="ＭＳ 明朝" panose="02020609040205080304" pitchFamily="17" charset="-128"/>
                <a:cs typeface="Times New Roman" panose="02020603050405020304" pitchFamily="18" charset="0"/>
              </a:rPr>
              <a:t>Times New Roman)</a:t>
            </a:r>
          </a:p>
        </p:txBody>
      </p:sp>
      <p:sp>
        <p:nvSpPr>
          <p:cNvPr id="26" name="テキスト ボックス 25">
            <a:extLst>
              <a:ext uri="{FF2B5EF4-FFF2-40B4-BE49-F238E27FC236}">
                <a16:creationId xmlns:a16="http://schemas.microsoft.com/office/drawing/2014/main" id="{1B7AF648-65AE-40C9-8FE8-5E171A0B20B5}"/>
              </a:ext>
            </a:extLst>
          </p:cNvPr>
          <p:cNvSpPr txBox="1"/>
          <p:nvPr/>
        </p:nvSpPr>
        <p:spPr>
          <a:xfrm>
            <a:off x="407243" y="5629965"/>
            <a:ext cx="2970001" cy="369332"/>
          </a:xfrm>
          <a:prstGeom prst="rect">
            <a:avLst/>
          </a:prstGeom>
          <a:noFill/>
        </p:spPr>
        <p:txBody>
          <a:bodyPr wrap="square">
            <a:spAutoFit/>
          </a:bodyPr>
          <a:lstStyle/>
          <a:p>
            <a:pPr algn="just"/>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表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(MS</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ゴシック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9</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ポイントボールド 英数字は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Times New Roman)</a:t>
            </a:r>
          </a:p>
        </p:txBody>
      </p:sp>
      <p:cxnSp>
        <p:nvCxnSpPr>
          <p:cNvPr id="27" name="直線矢印コネクタ 26">
            <a:extLst>
              <a:ext uri="{FF2B5EF4-FFF2-40B4-BE49-F238E27FC236}">
                <a16:creationId xmlns:a16="http://schemas.microsoft.com/office/drawing/2014/main" id="{2818CB09-9923-4644-B1A8-D1103516D612}"/>
              </a:ext>
            </a:extLst>
          </p:cNvPr>
          <p:cNvCxnSpPr>
            <a:cxnSpLocks/>
          </p:cNvCxnSpPr>
          <p:nvPr/>
        </p:nvCxnSpPr>
        <p:spPr>
          <a:xfrm>
            <a:off x="363131" y="8915092"/>
            <a:ext cx="2970001"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sp>
        <p:nvSpPr>
          <p:cNvPr id="28" name="テキスト ボックス 27">
            <a:extLst>
              <a:ext uri="{FF2B5EF4-FFF2-40B4-BE49-F238E27FC236}">
                <a16:creationId xmlns:a16="http://schemas.microsoft.com/office/drawing/2014/main" id="{B8BE3F11-9132-494E-968C-D966D1BEDC59}"/>
              </a:ext>
            </a:extLst>
          </p:cNvPr>
          <p:cNvSpPr txBox="1"/>
          <p:nvPr/>
        </p:nvSpPr>
        <p:spPr>
          <a:xfrm>
            <a:off x="1165103" y="8974789"/>
            <a:ext cx="1449903" cy="369332"/>
          </a:xfrm>
          <a:prstGeom prst="rect">
            <a:avLst/>
          </a:prstGeom>
          <a:noFill/>
        </p:spPr>
        <p:txBody>
          <a:bodyPr wrap="square">
            <a:spAutoFit/>
          </a:bodyPr>
          <a:lstStyle/>
          <a:p>
            <a:r>
              <a:rPr lang="ja-JP" altLang="ja-JP" sz="1800">
                <a:effectLst/>
                <a:latin typeface="Century" panose="02040604050505020304" pitchFamily="18" charset="0"/>
                <a:ea typeface="ＭＳ 明朝" panose="02020609040205080304" pitchFamily="17" charset="-128"/>
                <a:cs typeface="Times New Roman" panose="02020603050405020304" pitchFamily="18" charset="0"/>
              </a:rPr>
              <a:t>幅</a:t>
            </a:r>
            <a:r>
              <a:rPr lang="en-US" altLang="ja-JP" sz="1800">
                <a:effectLst/>
                <a:latin typeface="Century" panose="02040604050505020304" pitchFamily="18" charset="0"/>
                <a:ea typeface="ＭＳ 明朝" panose="02020609040205080304" pitchFamily="17" charset="-128"/>
                <a:cs typeface="Times New Roman" panose="02020603050405020304" pitchFamily="18" charset="0"/>
              </a:rPr>
              <a:t>82.5mm</a:t>
            </a:r>
            <a:endParaRPr lang="ja-JP" altLang="en-US"/>
          </a:p>
        </p:txBody>
      </p:sp>
      <p:sp>
        <p:nvSpPr>
          <p:cNvPr id="29" name="テキスト ボックス 28">
            <a:extLst>
              <a:ext uri="{FF2B5EF4-FFF2-40B4-BE49-F238E27FC236}">
                <a16:creationId xmlns:a16="http://schemas.microsoft.com/office/drawing/2014/main" id="{759FFB64-EB29-43D8-AD68-4A9CA2E5750D}"/>
              </a:ext>
            </a:extLst>
          </p:cNvPr>
          <p:cNvSpPr txBox="1"/>
          <p:nvPr/>
        </p:nvSpPr>
        <p:spPr>
          <a:xfrm>
            <a:off x="1715845" y="5034428"/>
            <a:ext cx="5142155" cy="274883"/>
          </a:xfrm>
          <a:prstGeom prst="rect">
            <a:avLst/>
          </a:prstGeom>
          <a:noFill/>
        </p:spPr>
        <p:txBody>
          <a:bodyPr wrap="square">
            <a:spAutoFit/>
          </a:bodyPr>
          <a:lstStyle/>
          <a:p>
            <a:pPr marL="127000" indent="-127000" algn="just">
              <a:lnSpc>
                <a:spcPts val="1400"/>
              </a:lnSpc>
            </a:pPr>
            <a:r>
              <a:rPr lang="ja-JP" altLang="ja-JP" sz="1800" kern="100">
                <a:effectLst/>
                <a:latin typeface="Century" panose="02040604050505020304" pitchFamily="18" charset="0"/>
                <a:ea typeface="ＭＳ ゴシック" panose="020B0609070205080204" pitchFamily="49" charset="-128"/>
                <a:cs typeface="Times New Roman" panose="02020603050405020304" pitchFamily="18" charset="0"/>
              </a:rPr>
              <a:t>拡縮してもズレない様にしてください。</a:t>
            </a:r>
            <a:endParaRPr lang="ja-JP" altLang="ja-JP" sz="18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DFAA5469-0D59-4286-B354-8F6B288E1009}"/>
              </a:ext>
            </a:extLst>
          </p:cNvPr>
          <p:cNvSpPr txBox="1"/>
          <p:nvPr/>
        </p:nvSpPr>
        <p:spPr>
          <a:xfrm>
            <a:off x="446978" y="507491"/>
            <a:ext cx="5624638" cy="369332"/>
          </a:xfrm>
          <a:prstGeom prst="rect">
            <a:avLst/>
          </a:prstGeom>
          <a:noFill/>
        </p:spPr>
        <p:txBody>
          <a:bodyPr wrap="square">
            <a:spAutoFit/>
          </a:bodyPr>
          <a:lstStyle/>
          <a:p>
            <a:pPr algn="just"/>
            <a:r>
              <a:rPr lang="ja-JP" altLang="en-US" sz="18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表</a:t>
            </a:r>
            <a:r>
              <a:rPr lang="ja-JP" altLang="ja-JP" sz="18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について</a:t>
            </a:r>
            <a:r>
              <a:rPr lang="ja-JP" altLang="en-US" sz="18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14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4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エクセルファイルもご送付ください</a:t>
            </a:r>
            <a:r>
              <a:rPr lang="ja-JP" altLang="en-US" sz="1800" b="1" kern="100" dirty="0">
                <a:solidFill>
                  <a:srgbClr val="92D05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4488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C47DD27A-184D-47AB-BB2F-92E9404E6C41}"/>
              </a:ext>
            </a:extLst>
          </p:cNvPr>
          <p:cNvSpPr/>
          <p:nvPr/>
        </p:nvSpPr>
        <p:spPr>
          <a:xfrm>
            <a:off x="240455" y="238125"/>
            <a:ext cx="6210000" cy="8640000"/>
          </a:xfrm>
          <a:prstGeom prst="rect">
            <a:avLst/>
          </a:prstGeom>
          <a:ln>
            <a:solidFill>
              <a:schemeClr val="accent6">
                <a:alpha val="99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823"/>
          </a:p>
        </p:txBody>
      </p:sp>
      <p:grpSp>
        <p:nvGrpSpPr>
          <p:cNvPr id="12" name="グループ化 11">
            <a:extLst>
              <a:ext uri="{FF2B5EF4-FFF2-40B4-BE49-F238E27FC236}">
                <a16:creationId xmlns:a16="http://schemas.microsoft.com/office/drawing/2014/main" id="{1EAC1D21-9E8B-4075-8AC5-9212172871B9}"/>
              </a:ext>
            </a:extLst>
          </p:cNvPr>
          <p:cNvGrpSpPr/>
          <p:nvPr/>
        </p:nvGrpSpPr>
        <p:grpSpPr>
          <a:xfrm rot="16200000" flipH="1">
            <a:off x="-724439" y="1899040"/>
            <a:ext cx="8139788" cy="5318169"/>
            <a:chOff x="-642026" y="2423467"/>
            <a:chExt cx="8139788" cy="5318169"/>
          </a:xfrm>
        </p:grpSpPr>
        <p:cxnSp>
          <p:nvCxnSpPr>
            <p:cNvPr id="9" name="直線コネクタ 8">
              <a:extLst>
                <a:ext uri="{FF2B5EF4-FFF2-40B4-BE49-F238E27FC236}">
                  <a16:creationId xmlns:a16="http://schemas.microsoft.com/office/drawing/2014/main" id="{22D0C369-F423-4DD7-B1C8-F31593219621}"/>
                </a:ext>
              </a:extLst>
            </p:cNvPr>
            <p:cNvCxnSpPr/>
            <p:nvPr/>
          </p:nvCxnSpPr>
          <p:spPr>
            <a:xfrm>
              <a:off x="-642026" y="7482533"/>
              <a:ext cx="8103141" cy="0"/>
            </a:xfrm>
            <a:prstGeom prst="line">
              <a:avLst/>
            </a:prstGeom>
          </p:spPr>
          <p:style>
            <a:lnRef idx="1">
              <a:schemeClr val="dk1"/>
            </a:lnRef>
            <a:fillRef idx="0">
              <a:schemeClr val="dk1"/>
            </a:fillRef>
            <a:effectRef idx="0">
              <a:schemeClr val="dk1"/>
            </a:effectRef>
            <a:fontRef idx="minor">
              <a:schemeClr val="tx1"/>
            </a:fontRef>
          </p:style>
        </p:cxnSp>
        <p:grpSp>
          <p:nvGrpSpPr>
            <p:cNvPr id="10" name="グループ化 9">
              <a:extLst>
                <a:ext uri="{FF2B5EF4-FFF2-40B4-BE49-F238E27FC236}">
                  <a16:creationId xmlns:a16="http://schemas.microsoft.com/office/drawing/2014/main" id="{BA0F0C4A-3FFF-447A-A94B-13A6647881BC}"/>
                </a:ext>
              </a:extLst>
            </p:cNvPr>
            <p:cNvGrpSpPr/>
            <p:nvPr/>
          </p:nvGrpSpPr>
          <p:grpSpPr>
            <a:xfrm>
              <a:off x="-639763" y="2423467"/>
              <a:ext cx="8137525" cy="5318169"/>
              <a:chOff x="-639763" y="2423467"/>
              <a:chExt cx="8137525" cy="5318169"/>
            </a:xfrm>
          </p:grpSpPr>
          <p:pic>
            <p:nvPicPr>
              <p:cNvPr id="4" name="図 3">
                <a:extLst>
                  <a:ext uri="{FF2B5EF4-FFF2-40B4-BE49-F238E27FC236}">
                    <a16:creationId xmlns:a16="http://schemas.microsoft.com/office/drawing/2014/main" id="{E9753873-7214-4BFB-8C2E-82DFF718B832}"/>
                  </a:ext>
                </a:extLst>
              </p:cNvPr>
              <p:cNvPicPr>
                <a:picLocks noChangeAspect="1"/>
              </p:cNvPicPr>
              <p:nvPr/>
            </p:nvPicPr>
            <p:blipFill rotWithShape="1">
              <a:blip r:embed="rId2">
                <a:extLst>
                  <a:ext uri="{28A0092B-C50C-407E-A947-70E740481C1C}">
                    <a14:useLocalDpi xmlns:a14="http://schemas.microsoft.com/office/drawing/2010/main" val="0"/>
                  </a:ext>
                </a:extLst>
              </a:blip>
              <a:srcRect t="4049"/>
              <a:stretch/>
            </p:blipFill>
            <p:spPr bwMode="auto">
              <a:xfrm>
                <a:off x="-639763" y="2654299"/>
                <a:ext cx="8137525" cy="4799965"/>
              </a:xfrm>
              <a:prstGeom prst="rect">
                <a:avLst/>
              </a:prstGeom>
              <a:noFill/>
              <a:ln>
                <a:noFill/>
              </a:ln>
            </p:spPr>
          </p:pic>
          <p:sp>
            <p:nvSpPr>
              <p:cNvPr id="5" name="テキスト ボックス 4">
                <a:extLst>
                  <a:ext uri="{FF2B5EF4-FFF2-40B4-BE49-F238E27FC236}">
                    <a16:creationId xmlns:a16="http://schemas.microsoft.com/office/drawing/2014/main" id="{D36C410B-B70D-4962-B46C-605395B34ECD}"/>
                  </a:ext>
                </a:extLst>
              </p:cNvPr>
              <p:cNvSpPr txBox="1"/>
              <p:nvPr/>
            </p:nvSpPr>
            <p:spPr>
              <a:xfrm>
                <a:off x="323999" y="2423467"/>
                <a:ext cx="6209999" cy="230832"/>
              </a:xfrm>
              <a:prstGeom prst="rect">
                <a:avLst/>
              </a:prstGeom>
              <a:noFill/>
            </p:spPr>
            <p:txBody>
              <a:bodyPr wrap="square">
                <a:spAutoFit/>
              </a:bodyPr>
              <a:lstStyle/>
              <a:p>
                <a:pPr algn="ct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表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1  </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タイトル </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(MS</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ゴシック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9</a:t>
                </a:r>
                <a:r>
                  <a:rPr lang="ja-JP" altLang="en-US" sz="900" b="1">
                    <a:latin typeface="Times New Roman" panose="02020603050405020304" pitchFamily="18" charset="0"/>
                    <a:ea typeface="ＭＳ ゴシック" panose="020B0609070205080204" pitchFamily="49" charset="-128"/>
                    <a:cs typeface="Times New Roman" panose="02020603050405020304" pitchFamily="18" charset="0"/>
                  </a:rPr>
                  <a:t>ポイントボールド 英数字は</a:t>
                </a:r>
                <a:r>
                  <a:rPr lang="en-US" altLang="ja-JP" sz="900" b="1">
                    <a:latin typeface="Times New Roman" panose="02020603050405020304" pitchFamily="18" charset="0"/>
                    <a:ea typeface="ＭＳ ゴシック" panose="020B0609070205080204" pitchFamily="49" charset="-128"/>
                    <a:cs typeface="Times New Roman" panose="02020603050405020304" pitchFamily="18" charset="0"/>
                  </a:rPr>
                  <a:t>Times New Roman)</a:t>
                </a:r>
              </a:p>
            </p:txBody>
          </p:sp>
          <p:sp>
            <p:nvSpPr>
              <p:cNvPr id="7" name="テキスト ボックス 6">
                <a:extLst>
                  <a:ext uri="{FF2B5EF4-FFF2-40B4-BE49-F238E27FC236}">
                    <a16:creationId xmlns:a16="http://schemas.microsoft.com/office/drawing/2014/main" id="{0C004D3D-2EB0-4C97-89FE-F3427F029032}"/>
                  </a:ext>
                </a:extLst>
              </p:cNvPr>
              <p:cNvSpPr txBox="1"/>
              <p:nvPr/>
            </p:nvSpPr>
            <p:spPr>
              <a:xfrm>
                <a:off x="3397116" y="7510804"/>
                <a:ext cx="4064000" cy="230832"/>
              </a:xfrm>
              <a:prstGeom prst="rect">
                <a:avLst/>
              </a:prstGeom>
              <a:noFill/>
            </p:spPr>
            <p:txBody>
              <a:bodyPr wrap="square">
                <a:spAutoFit/>
              </a:bodyPr>
              <a:lstStyle/>
              <a:p>
                <a:r>
                  <a:rPr lang="ja-JP" altLang="en-US" sz="900">
                    <a:latin typeface="ＭＳ 明朝" panose="02020609040205080304" pitchFamily="17" charset="-128"/>
                    <a:ea typeface="ＭＳ 明朝" panose="02020609040205080304" pitchFamily="17" charset="-128"/>
                  </a:rPr>
                  <a:t>表</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説明 </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(MS</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明朝</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9</a:t>
                </a:r>
                <a:r>
                  <a:rPr lang="ja-JP" altLang="en-US" sz="900">
                    <a:latin typeface="Times New Roman" panose="02020603050405020304" pitchFamily="18" charset="0"/>
                    <a:ea typeface="ＭＳ 明朝" panose="02020609040205080304" pitchFamily="17" charset="-128"/>
                    <a:cs typeface="Times New Roman" panose="02020603050405020304" pitchFamily="18" charset="0"/>
                  </a:rPr>
                  <a:t>ポイント英数字は</a:t>
                </a:r>
                <a:r>
                  <a:rPr lang="en-US" altLang="ja-JP" sz="900">
                    <a:latin typeface="Times New Roman" panose="02020603050405020304" pitchFamily="18" charset="0"/>
                    <a:ea typeface="ＭＳ 明朝" panose="02020609040205080304" pitchFamily="17" charset="-128"/>
                    <a:cs typeface="Times New Roman" panose="02020603050405020304" pitchFamily="18" charset="0"/>
                  </a:rPr>
                  <a:t>Times New Roman)</a:t>
                </a:r>
                <a:endParaRPr lang="ja-JP" altLang="en-US" sz="900">
                  <a:latin typeface="Times New Roman" panose="02020603050405020304" pitchFamily="18" charset="0"/>
                  <a:ea typeface="ＭＳ 明朝" panose="02020609040205080304" pitchFamily="17" charset="-128"/>
                  <a:cs typeface="Times New Roman" panose="02020603050405020304" pitchFamily="18" charset="0"/>
                </a:endParaRPr>
              </a:p>
            </p:txBody>
          </p:sp>
        </p:grpSp>
      </p:grpSp>
      <p:sp>
        <p:nvSpPr>
          <p:cNvPr id="14" name="テキスト ボックス 13">
            <a:extLst>
              <a:ext uri="{FF2B5EF4-FFF2-40B4-BE49-F238E27FC236}">
                <a16:creationId xmlns:a16="http://schemas.microsoft.com/office/drawing/2014/main" id="{6BCD1C23-D3DC-4CCC-A1CB-5F4CDBC8ED2F}"/>
              </a:ext>
            </a:extLst>
          </p:cNvPr>
          <p:cNvSpPr txBox="1"/>
          <p:nvPr/>
        </p:nvSpPr>
        <p:spPr>
          <a:xfrm>
            <a:off x="401659" y="8945425"/>
            <a:ext cx="5686425" cy="600164"/>
          </a:xfrm>
          <a:prstGeom prst="rect">
            <a:avLst/>
          </a:prstGeom>
          <a:noFill/>
        </p:spPr>
        <p:txBody>
          <a:bodyPr wrap="square">
            <a:spAutoFit/>
          </a:bodyPr>
          <a:lstStyle/>
          <a:p>
            <a:pPr algn="just"/>
            <a:r>
              <a:rPr lang="ja-JP"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表がとても大きい場合は図として貼り付けて左</a:t>
            </a:r>
            <a:r>
              <a:rPr lang="en-US"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90</a:t>
            </a:r>
            <a:r>
              <a:rPr lang="ja-JP"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°回転にしてください</a:t>
            </a:r>
            <a:r>
              <a:rPr lang="en-US"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タイトルと説明も一つの図としてください</a:t>
            </a:r>
            <a:r>
              <a:rPr lang="en-US"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フォントや文字の大きさに注意してください</a:t>
            </a:r>
            <a:r>
              <a:rPr lang="en-US" altLang="ja-JP" sz="1100" b="1" kern="100">
                <a:effectLst/>
                <a:latin typeface="Century" panose="02040604050505020304" pitchFamily="18" charset="0"/>
                <a:ea typeface="ＭＳ ゴシック" panose="020B0609070205080204" pitchFamily="49" charset="-128"/>
                <a:cs typeface="Times New Roman" panose="02020603050405020304" pitchFamily="18" charset="0"/>
              </a:rPr>
              <a:t>.</a:t>
            </a:r>
          </a:p>
          <a:p>
            <a:pPr algn="just"/>
            <a:r>
              <a:rPr lang="ja-JP" altLang="ja-JP" sz="1100" b="1">
                <a:effectLst/>
                <a:ea typeface="ＭＳ ゴシック" panose="020B0609070205080204" pitchFamily="49" charset="-128"/>
                <a:cs typeface="Times New Roman" panose="02020603050405020304" pitchFamily="18" charset="0"/>
              </a:rPr>
              <a:t>高さは枠内（</a:t>
            </a:r>
            <a:r>
              <a:rPr lang="ja-JP" altLang="ja-JP" sz="1100">
                <a:ln w="0"/>
                <a:solidFill>
                  <a:schemeClr val="accent1"/>
                </a:solidFill>
                <a:effectLst>
                  <a:outerShdw blurRad="38100" dist="25400" dir="5400000" algn="ctr" rotWithShape="0">
                    <a:srgbClr val="6E747A">
                      <a:alpha val="43000"/>
                    </a:srgbClr>
                  </a:outerShdw>
                </a:effectLst>
                <a:ea typeface="ＭＳ ゴシック" panose="020B0609070205080204" pitchFamily="49" charset="-128"/>
                <a:cs typeface="Times New Roman" panose="02020603050405020304" pitchFamily="18" charset="0"/>
              </a:rPr>
              <a:t>縦</a:t>
            </a:r>
            <a:r>
              <a:rPr lang="en-US" altLang="ja-JP" sz="1100">
                <a:ln w="0"/>
                <a:solidFill>
                  <a:schemeClr val="accent1"/>
                </a:solidFill>
                <a:effectLst>
                  <a:outerShdw blurRad="38100" dist="25400" dir="5400000" algn="ctr" rotWithShape="0">
                    <a:srgbClr val="6E747A">
                      <a:alpha val="43000"/>
                    </a:srgbClr>
                  </a:outerShdw>
                </a:effectLst>
                <a:ea typeface="ＭＳ ゴシック" panose="020B0609070205080204" pitchFamily="49" charset="-128"/>
                <a:cs typeface="Times New Roman" panose="02020603050405020304" pitchFamily="18" charset="0"/>
              </a:rPr>
              <a:t>240 mm</a:t>
            </a:r>
            <a:r>
              <a:rPr lang="ja-JP" altLang="ja-JP" sz="1100" b="1">
                <a:effectLst/>
                <a:ea typeface="ＭＳ ゴシック" panose="020B0609070205080204" pitchFamily="49" charset="-128"/>
                <a:cs typeface="Times New Roman" panose="02020603050405020304" pitchFamily="18" charset="0"/>
              </a:rPr>
              <a:t>）に収まれば問題ないです</a:t>
            </a:r>
            <a:r>
              <a:rPr lang="en-US" altLang="ja-JP" sz="1100" b="1">
                <a:effectLst/>
                <a:ea typeface="ＭＳ ゴシック" panose="020B0609070205080204" pitchFamily="49" charset="-128"/>
                <a:cs typeface="Times New Roman" panose="02020603050405020304" pitchFamily="18" charset="0"/>
              </a:rPr>
              <a:t>.</a:t>
            </a:r>
            <a:endParaRPr lang="ja-JP" alt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3" name="直線矢印コネクタ 12">
            <a:extLst>
              <a:ext uri="{FF2B5EF4-FFF2-40B4-BE49-F238E27FC236}">
                <a16:creationId xmlns:a16="http://schemas.microsoft.com/office/drawing/2014/main" id="{20A0D31F-214B-EE4E-B489-D0FFE4855A07}"/>
              </a:ext>
            </a:extLst>
          </p:cNvPr>
          <p:cNvCxnSpPr>
            <a:cxnSpLocks/>
          </p:cNvCxnSpPr>
          <p:nvPr/>
        </p:nvCxnSpPr>
        <p:spPr>
          <a:xfrm>
            <a:off x="6617544" y="238125"/>
            <a:ext cx="0" cy="8640000"/>
          </a:xfrm>
          <a:prstGeom prst="straightConnector1">
            <a:avLst/>
          </a:prstGeom>
          <a:ln w="41275">
            <a:headEnd type="triangle"/>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902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394</Words>
  <Application>Microsoft Office PowerPoint</Application>
  <PresentationFormat>A4 210 x 297 mm</PresentationFormat>
  <Paragraphs>39</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ゴシック</vt:lpstr>
      <vt:lpstr>ＭＳ 明朝</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伸一</dc:creator>
  <cp:lastModifiedBy>事務局 日本食品科学工学会</cp:lastModifiedBy>
  <cp:revision>13</cp:revision>
  <dcterms:created xsi:type="dcterms:W3CDTF">2022-02-07T00:17:20Z</dcterms:created>
  <dcterms:modified xsi:type="dcterms:W3CDTF">2025-04-11T04:23:50Z</dcterms:modified>
</cp:coreProperties>
</file>